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365" r:id="rId3"/>
    <p:sldId id="567" r:id="rId5"/>
    <p:sldId id="582" r:id="rId6"/>
    <p:sldId id="581" r:id="rId7"/>
    <p:sldId id="377" r:id="rId8"/>
    <p:sldId id="617" r:id="rId9"/>
    <p:sldId id="618" r:id="rId10"/>
    <p:sldId id="583" r:id="rId11"/>
    <p:sldId id="556" r:id="rId12"/>
    <p:sldId id="584" r:id="rId13"/>
    <p:sldId id="591" r:id="rId14"/>
    <p:sldId id="586" r:id="rId15"/>
    <p:sldId id="587" r:id="rId16"/>
    <p:sldId id="606" r:id="rId17"/>
    <p:sldId id="557" r:id="rId18"/>
    <p:sldId id="616" r:id="rId19"/>
    <p:sldId id="614" r:id="rId20"/>
    <p:sldId id="615" r:id="rId21"/>
    <p:sldId id="593" r:id="rId22"/>
    <p:sldId id="619" r:id="rId23"/>
    <p:sldId id="375" r:id="rId24"/>
  </p:sldIdLst>
  <p:sldSz cx="12192000" cy="6858000"/>
  <p:notesSz cx="7103745" cy="10234295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1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C2"/>
    <a:srgbClr val="0000FF"/>
    <a:srgbClr val="05578D"/>
    <a:srgbClr val="990000"/>
    <a:srgbClr val="006699"/>
    <a:srgbClr val="800000"/>
    <a:srgbClr val="B02821"/>
    <a:srgbClr val="0099FF"/>
    <a:srgbClr val="6A3590"/>
    <a:srgbClr val="22A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3" autoAdjust="0"/>
    <p:restoredTop sz="88361" autoAdjust="0"/>
  </p:normalViewPr>
  <p:slideViewPr>
    <p:cSldViewPr snapToGrid="0">
      <p:cViewPr varScale="1">
        <p:scale>
          <a:sx n="111" d="100"/>
          <a:sy n="111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7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20:24:59.933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FCD2D-E348-4ECB-9A71-CE4AB928F6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E93CB-834E-49D4-A74C-EFF72E1F52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我们所是唯一一家自建的信息技术领域的专业研究所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我们所是唯一一家自建的信息技术领域的专业研究所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我们所是唯一一家自建的信息技术领域的专业研究所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我们所是唯一一家自建的信息技术领域的专业研究所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我们所是唯一一家自建的信息技术领域的专业研究所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email">
            <a:alphaModFix amt="5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C:/Users/Administrator/AppData/Local/Temp/picturecompress_20211229154631/output_1.pngoutput_1"/>
          <p:cNvPicPr>
            <a:picLocks noChangeAspect="1"/>
          </p:cNvPicPr>
          <p:nvPr userDrawn="1"/>
        </p:nvPicPr>
        <p:blipFill>
          <a:blip r:embed="rId14" cstate="email"/>
          <a:stretch>
            <a:fillRect/>
          </a:stretch>
        </p:blipFill>
        <p:spPr>
          <a:xfrm>
            <a:off x="8327572" y="335522"/>
            <a:ext cx="283028" cy="289566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8443913" y="357704"/>
            <a:ext cx="3653515" cy="28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广西产研院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人工智能与大数据应用研究所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2"/>
          <p:cNvSpPr/>
          <p:nvPr/>
        </p:nvSpPr>
        <p:spPr bwMode="auto">
          <a:xfrm>
            <a:off x="189707" y="293667"/>
            <a:ext cx="8428038" cy="6846888"/>
          </a:xfrm>
          <a:custGeom>
            <a:avLst/>
            <a:gdLst>
              <a:gd name="T0" fmla="*/ 0 w 5311"/>
              <a:gd name="T1" fmla="*/ 4320 h 4320"/>
              <a:gd name="T2" fmla="*/ 5311 w 5311"/>
              <a:gd name="T3" fmla="*/ 4320 h 4320"/>
              <a:gd name="T4" fmla="*/ 3800 w 5311"/>
              <a:gd name="T5" fmla="*/ 1644 h 4320"/>
              <a:gd name="T6" fmla="*/ 2891 w 5311"/>
              <a:gd name="T7" fmla="*/ 0 h 4320"/>
              <a:gd name="T8" fmla="*/ 0 w 5311"/>
              <a:gd name="T9" fmla="*/ 0 h 4320"/>
              <a:gd name="T10" fmla="*/ 0 w 5311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11" h="4320">
                <a:moveTo>
                  <a:pt x="0" y="4320"/>
                </a:moveTo>
                <a:cubicBezTo>
                  <a:pt x="5311" y="4320"/>
                  <a:pt x="5311" y="4320"/>
                  <a:pt x="5311" y="4320"/>
                </a:cubicBezTo>
                <a:cubicBezTo>
                  <a:pt x="5281" y="3020"/>
                  <a:pt x="4789" y="2633"/>
                  <a:pt x="3800" y="1644"/>
                </a:cubicBezTo>
                <a:cubicBezTo>
                  <a:pt x="3028" y="873"/>
                  <a:pt x="2904" y="264"/>
                  <a:pt x="2891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chemeClr val="bg1">
              <a:lumMod val="65000"/>
              <a:alpha val="2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字魂59号-创粗黑" panose="00000500000000000000" charset="-122"/>
            </a:endParaRPr>
          </a:p>
        </p:txBody>
      </p:sp>
      <p:sp>
        <p:nvSpPr>
          <p:cNvPr id="21" name="Freeform 54"/>
          <p:cNvSpPr/>
          <p:nvPr/>
        </p:nvSpPr>
        <p:spPr bwMode="auto">
          <a:xfrm>
            <a:off x="3175" y="4763"/>
            <a:ext cx="5041900" cy="6846888"/>
          </a:xfrm>
          <a:custGeom>
            <a:avLst/>
            <a:gdLst>
              <a:gd name="T0" fmla="*/ 3177 w 3177"/>
              <a:gd name="T1" fmla="*/ 3470 h 4320"/>
              <a:gd name="T2" fmla="*/ 1832 w 3177"/>
              <a:gd name="T3" fmla="*/ 0 h 4320"/>
              <a:gd name="T4" fmla="*/ 0 w 3177"/>
              <a:gd name="T5" fmla="*/ 0 h 4320"/>
              <a:gd name="T6" fmla="*/ 0 w 3177"/>
              <a:gd name="T7" fmla="*/ 4320 h 4320"/>
              <a:gd name="T8" fmla="*/ 3109 w 3177"/>
              <a:gd name="T9" fmla="*/ 4320 h 4320"/>
              <a:gd name="T10" fmla="*/ 3177 w 3177"/>
              <a:gd name="T11" fmla="*/ 347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77" h="4320">
                <a:moveTo>
                  <a:pt x="3177" y="3470"/>
                </a:moveTo>
                <a:cubicBezTo>
                  <a:pt x="3177" y="2107"/>
                  <a:pt x="2661" y="876"/>
                  <a:pt x="18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3109" y="4320"/>
                  <a:pt x="3109" y="4320"/>
                  <a:pt x="3109" y="4320"/>
                </a:cubicBezTo>
                <a:cubicBezTo>
                  <a:pt x="3154" y="4044"/>
                  <a:pt x="3177" y="3760"/>
                  <a:pt x="3177" y="3470"/>
                </a:cubicBez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字魂59号-创粗黑" panose="00000500000000000000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" y="1"/>
            <a:ext cx="4375151" cy="6862762"/>
          </a:xfrm>
          <a:custGeom>
            <a:avLst/>
            <a:gdLst>
              <a:gd name="connsiteX0" fmla="*/ 0 w 3575050"/>
              <a:gd name="connsiteY0" fmla="*/ 0 h 6840539"/>
              <a:gd name="connsiteX1" fmla="*/ 1446264 w 3575050"/>
              <a:gd name="connsiteY1" fmla="*/ 0 h 6840539"/>
              <a:gd name="connsiteX2" fmla="*/ 1681314 w 3575050"/>
              <a:gd name="connsiteY2" fmla="*/ 260483 h 6840539"/>
              <a:gd name="connsiteX3" fmla="*/ 3575050 w 3575050"/>
              <a:gd name="connsiteY3" fmla="*/ 5493351 h 6840539"/>
              <a:gd name="connsiteX4" fmla="*/ 3467134 w 3575050"/>
              <a:gd name="connsiteY4" fmla="*/ 6840539 h 6840539"/>
              <a:gd name="connsiteX5" fmla="*/ 161750 w 3575050"/>
              <a:gd name="connsiteY5" fmla="*/ 6840539 h 6840539"/>
              <a:gd name="connsiteX6" fmla="*/ 0 w 3575050"/>
              <a:gd name="connsiteY6" fmla="*/ 6840539 h 684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5050" h="6840539">
                <a:moveTo>
                  <a:pt x="0" y="0"/>
                </a:moveTo>
                <a:lnTo>
                  <a:pt x="1446264" y="0"/>
                </a:lnTo>
                <a:lnTo>
                  <a:pt x="1681314" y="260483"/>
                </a:lnTo>
                <a:cubicBezTo>
                  <a:pt x="2855321" y="1626746"/>
                  <a:pt x="3575050" y="3468110"/>
                  <a:pt x="3575050" y="5493351"/>
                </a:cubicBezTo>
                <a:cubicBezTo>
                  <a:pt x="3575050" y="5952980"/>
                  <a:pt x="3538549" y="6403099"/>
                  <a:pt x="3467134" y="6840539"/>
                </a:cubicBezTo>
                <a:cubicBezTo>
                  <a:pt x="3467134" y="6840539"/>
                  <a:pt x="3467134" y="6840539"/>
                  <a:pt x="161750" y="6840539"/>
                </a:cubicBezTo>
                <a:lnTo>
                  <a:pt x="0" y="6840539"/>
                </a:lnTo>
                <a:close/>
              </a:path>
            </a:pathLst>
          </a:custGeom>
        </p:spPr>
      </p:pic>
      <p:sp>
        <p:nvSpPr>
          <p:cNvPr id="24" name="任意多边形: 形状 11"/>
          <p:cNvSpPr/>
          <p:nvPr/>
        </p:nvSpPr>
        <p:spPr bwMode="auto">
          <a:xfrm>
            <a:off x="28575" y="31751"/>
            <a:ext cx="4375151" cy="6846888"/>
          </a:xfrm>
          <a:custGeom>
            <a:avLst/>
            <a:gdLst>
              <a:gd name="connsiteX0" fmla="*/ 0 w 3315255"/>
              <a:gd name="connsiteY0" fmla="*/ 0 h 6846888"/>
              <a:gd name="connsiteX1" fmla="*/ 19756 w 3315255"/>
              <a:gd name="connsiteY1" fmla="*/ 0 h 6846888"/>
              <a:gd name="connsiteX2" fmla="*/ 1180740 w 3315255"/>
              <a:gd name="connsiteY2" fmla="*/ 0 h 6846888"/>
              <a:gd name="connsiteX3" fmla="*/ 3315255 w 3315255"/>
              <a:gd name="connsiteY3" fmla="*/ 5499700 h 6846888"/>
              <a:gd name="connsiteX4" fmla="*/ 3207339 w 3315255"/>
              <a:gd name="connsiteY4" fmla="*/ 6846888 h 6846888"/>
              <a:gd name="connsiteX5" fmla="*/ 3197703 w 3315255"/>
              <a:gd name="connsiteY5" fmla="*/ 6846888 h 6846888"/>
              <a:gd name="connsiteX6" fmla="*/ 3189850 w 3315255"/>
              <a:gd name="connsiteY6" fmla="*/ 6846888 h 6846888"/>
              <a:gd name="connsiteX7" fmla="*/ 3213655 w 3315255"/>
              <a:gd name="connsiteY7" fmla="*/ 6228766 h 6846888"/>
              <a:gd name="connsiteX8" fmla="*/ 0 w 3315255"/>
              <a:gd name="connsiteY8" fmla="*/ 0 h 68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5255" h="6846888">
                <a:moveTo>
                  <a:pt x="0" y="0"/>
                </a:moveTo>
                <a:lnTo>
                  <a:pt x="19756" y="0"/>
                </a:lnTo>
                <a:cubicBezTo>
                  <a:pt x="343163" y="0"/>
                  <a:pt x="726461" y="0"/>
                  <a:pt x="1180740" y="0"/>
                </a:cubicBezTo>
                <a:cubicBezTo>
                  <a:pt x="2496363" y="1388397"/>
                  <a:pt x="3315255" y="3339443"/>
                  <a:pt x="3315255" y="5499700"/>
                </a:cubicBezTo>
                <a:cubicBezTo>
                  <a:pt x="3315255" y="5959329"/>
                  <a:pt x="3278754" y="6409448"/>
                  <a:pt x="3207339" y="6846888"/>
                </a:cubicBezTo>
                <a:cubicBezTo>
                  <a:pt x="3207339" y="6846888"/>
                  <a:pt x="3207339" y="6846888"/>
                  <a:pt x="3197703" y="6846888"/>
                </a:cubicBezTo>
                <a:lnTo>
                  <a:pt x="3189850" y="6846888"/>
                </a:lnTo>
                <a:cubicBezTo>
                  <a:pt x="3205720" y="6642433"/>
                  <a:pt x="3213655" y="6436392"/>
                  <a:pt x="3213655" y="6228766"/>
                </a:cubicBezTo>
                <a:cubicBezTo>
                  <a:pt x="3213655" y="3612051"/>
                  <a:pt x="1932954" y="1312320"/>
                  <a:pt x="0" y="0"/>
                </a:cubicBezTo>
                <a:close/>
              </a:path>
            </a:pathLst>
          </a:custGeom>
          <a:solidFill>
            <a:srgbClr val="0D7B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字魂59号-创粗黑" panose="00000500000000000000" charset="-122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696335" y="2287270"/>
            <a:ext cx="7994015" cy="82867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4800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相机标定原理及流程解析</a:t>
            </a:r>
            <a:endParaRPr kumimoji="0" lang="zh-CN" sz="48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8770" y="3662680"/>
            <a:ext cx="188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主讲人：廖文同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7903845" cy="521970"/>
            <a:chOff x="669" y="510"/>
            <a:chExt cx="1244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1148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透镜与成像平面无法完全平行产生的切向畸变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210" y="898525"/>
            <a:ext cx="8331200" cy="2567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465" y="3634105"/>
            <a:ext cx="7253605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3636645" cy="521970"/>
            <a:chOff x="669" y="510"/>
            <a:chExt cx="572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476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生活中的透镜畸变</a:t>
              </a:r>
              <a:endParaRPr kumimoji="1" lang="zh-CN" altLang="en-US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pic>
        <p:nvPicPr>
          <p:cNvPr id="7" name="图片 6" descr="哈哈镜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660" y="1185545"/>
            <a:ext cx="4078605" cy="5439410"/>
          </a:xfrm>
          <a:prstGeom prst="rect">
            <a:avLst/>
          </a:prstGeom>
        </p:spPr>
      </p:pic>
      <p:pic>
        <p:nvPicPr>
          <p:cNvPr id="8" name="图片 7" descr="哈哈镜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0" y="1147445"/>
            <a:ext cx="3992245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875" y="-67945"/>
            <a:ext cx="12175490" cy="6954520"/>
          </a:xfrm>
          <a:prstGeom prst="rect">
            <a:avLst/>
          </a:prstGeom>
          <a:solidFill>
            <a:srgbClr val="0271C2"/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9765" y="738505"/>
            <a:ext cx="8413750" cy="5248275"/>
            <a:chOff x="1110768" y="1810977"/>
            <a:chExt cx="2547025" cy="1588761"/>
          </a:xfrm>
        </p:grpSpPr>
        <p:sp>
          <p:nvSpPr>
            <p:cNvPr id="14" name="TextBox 7"/>
            <p:cNvSpPr txBox="1"/>
            <p:nvPr/>
          </p:nvSpPr>
          <p:spPr>
            <a:xfrm>
              <a:off x="1564557" y="2434874"/>
              <a:ext cx="1598515" cy="25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相机标定有何作用？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10768" y="1810977"/>
              <a:ext cx="2547025" cy="1588761"/>
            </a:xfrm>
            <a:prstGeom prst="rect">
              <a:avLst/>
            </a:prstGeom>
            <a:noFill/>
            <a:ln w="254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3281045" cy="521970"/>
            <a:chOff x="669" y="510"/>
            <a:chExt cx="516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420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相机标定的作用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8820" y="1406525"/>
            <a:ext cx="406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1.矫正由于镜头畸变造成的图片的变形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733415" y="1386840"/>
            <a:ext cx="6313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根据标定得到的参数，用图片反推三维坐标，空间定位以及，重构三维场景</a:t>
            </a:r>
            <a:endParaRPr lang="zh-CN" altLang="en-US"/>
          </a:p>
        </p:txBody>
      </p:sp>
      <p:pic>
        <p:nvPicPr>
          <p:cNvPr id="4" name="图片 3" descr="校正前矫正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2943860"/>
            <a:ext cx="5048250" cy="2393950"/>
          </a:xfrm>
          <a:prstGeom prst="rect">
            <a:avLst/>
          </a:prstGeom>
        </p:spPr>
      </p:pic>
      <p:pic>
        <p:nvPicPr>
          <p:cNvPr id="5" name="图片 4" descr="三维重建"/>
          <p:cNvPicPr>
            <a:picLocks noChangeAspect="1"/>
          </p:cNvPicPr>
          <p:nvPr/>
        </p:nvPicPr>
        <p:blipFill>
          <a:blip r:embed="rId2"/>
          <a:srcRect b="41390"/>
          <a:stretch>
            <a:fillRect/>
          </a:stretch>
        </p:blipFill>
        <p:spPr>
          <a:xfrm>
            <a:off x="5368925" y="2823210"/>
            <a:ext cx="6678295" cy="2634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875" y="-67945"/>
            <a:ext cx="12175490" cy="6954520"/>
          </a:xfrm>
          <a:prstGeom prst="rect">
            <a:avLst/>
          </a:prstGeom>
          <a:solidFill>
            <a:srgbClr val="0271C2"/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9765" y="738505"/>
            <a:ext cx="8413750" cy="5248275"/>
            <a:chOff x="1110768" y="1810977"/>
            <a:chExt cx="2547025" cy="1588761"/>
          </a:xfrm>
        </p:grpSpPr>
        <p:sp>
          <p:nvSpPr>
            <p:cNvPr id="14" name="TextBox 7"/>
            <p:cNvSpPr txBox="1"/>
            <p:nvPr/>
          </p:nvSpPr>
          <p:spPr>
            <a:xfrm>
              <a:off x="1564557" y="2434874"/>
              <a:ext cx="1598515" cy="47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相机标定具体怎么操作？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10768" y="1810977"/>
              <a:ext cx="2547025" cy="1588761"/>
            </a:xfrm>
            <a:prstGeom prst="rect">
              <a:avLst/>
            </a:prstGeom>
            <a:noFill/>
            <a:ln w="254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6125845" cy="521970"/>
            <a:chOff x="669" y="510"/>
            <a:chExt cx="964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868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步骤一：使用相机采集最原始数据</a:t>
              </a:r>
              <a:endParaRPr kumimoji="1" lang="zh-CN" altLang="en-US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87095" y="1130935"/>
            <a:ext cx="42614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目前我们现有的相机数据采集方式</a:t>
            </a:r>
            <a:endParaRPr kumimoji="1" lang="zh-CN" altLang="en-US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105" y="1906270"/>
            <a:ext cx="10841355" cy="675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1.gopro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单目全景相机：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录制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2.d435i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双目红外线深度相机：直接录制生成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数据包（需要连接电脑并配置相关环境启动）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 descr="bag话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9260" y="4015105"/>
            <a:ext cx="552323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6125845" cy="521970"/>
            <a:chOff x="669" y="510"/>
            <a:chExt cx="964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868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步骤一：使用相机采集最原始数据</a:t>
              </a:r>
              <a:endParaRPr kumimoji="1" lang="zh-CN" altLang="en-US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87095" y="1130935"/>
            <a:ext cx="42614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具体录制方式</a:t>
            </a:r>
            <a:endParaRPr kumimoji="1" lang="zh-CN" altLang="en-US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261870"/>
            <a:ext cx="7926705" cy="3608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05" y="2724150"/>
            <a:ext cx="268986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8" y="198755"/>
            <a:ext cx="8252757" cy="521970"/>
            <a:chOff x="65" y="495"/>
            <a:chExt cx="12996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5" y="656"/>
              <a:ext cx="870" cy="606"/>
              <a:chOff x="2461697" y="698483"/>
              <a:chExt cx="1141440" cy="795272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2461697" y="698483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2827161" y="717778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013" y="495"/>
              <a:ext cx="1204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步骤二：处理为相应算法库所需要的数据集格式</a:t>
              </a:r>
              <a:endParaRPr kumimoji="1" lang="zh-CN" altLang="en-US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87095" y="1130935"/>
            <a:ext cx="855472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目前我们使用的是</a:t>
            </a:r>
            <a:r>
              <a:rPr kumimoji="1" lang="en-US" altLang="zh-CN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kalibr</a:t>
            </a: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库，所需要输入的是</a:t>
            </a:r>
            <a:r>
              <a:rPr kumimoji="1" lang="en-US" altLang="zh-CN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bag</a:t>
            </a: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数据包和标定板信息的</a:t>
            </a:r>
            <a:r>
              <a:rPr kumimoji="1" lang="en-US" altLang="zh-CN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yaml</a:t>
            </a:r>
            <a:r>
              <a:rPr kumimoji="1" lang="zh-CN" altLang="en-US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</a:t>
            </a:r>
            <a:endParaRPr kumimoji="1" lang="zh-CN" altLang="en-US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105" y="1906270"/>
            <a:ext cx="10841355" cy="675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1.gopro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单目全景相机：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相关信息按照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kalibr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提供的官方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格式写入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2.d435i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双目红外线深度相机：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包修改成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kalibr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供的官方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8" y="198755"/>
            <a:ext cx="8252757" cy="521970"/>
            <a:chOff x="65" y="495"/>
            <a:chExt cx="12996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5" y="656"/>
              <a:ext cx="870" cy="606"/>
              <a:chOff x="2461697" y="698483"/>
              <a:chExt cx="1141440" cy="795272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2461697" y="698483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2827161" y="717778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013" y="495"/>
              <a:ext cx="1204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步骤三：操作相应算法库，输入参数，等待结果</a:t>
              </a:r>
              <a:endParaRPr kumimoji="1" lang="zh-CN" altLang="en-US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2703195"/>
            <a:ext cx="11808460" cy="2139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875" y="-67945"/>
            <a:ext cx="12175490" cy="6954520"/>
          </a:xfrm>
          <a:prstGeom prst="rect">
            <a:avLst/>
          </a:prstGeom>
          <a:solidFill>
            <a:srgbClr val="0271C2"/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9765" y="738505"/>
            <a:ext cx="8413750" cy="5248275"/>
            <a:chOff x="1110768" y="1810977"/>
            <a:chExt cx="2547025" cy="1588761"/>
          </a:xfrm>
        </p:grpSpPr>
        <p:sp>
          <p:nvSpPr>
            <p:cNvPr id="14" name="TextBox 7"/>
            <p:cNvSpPr txBox="1"/>
            <p:nvPr/>
          </p:nvSpPr>
          <p:spPr>
            <a:xfrm>
              <a:off x="1564557" y="2434874"/>
              <a:ext cx="1598515" cy="25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总结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10768" y="1810977"/>
              <a:ext cx="2547025" cy="1588761"/>
            </a:xfrm>
            <a:prstGeom prst="rect">
              <a:avLst/>
            </a:prstGeom>
            <a:noFill/>
            <a:ln w="254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875" y="-67945"/>
            <a:ext cx="12175490" cy="6954520"/>
          </a:xfrm>
          <a:prstGeom prst="rect">
            <a:avLst/>
          </a:prstGeom>
          <a:solidFill>
            <a:srgbClr val="0271C2"/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9765" y="738505"/>
            <a:ext cx="8413750" cy="5248275"/>
            <a:chOff x="1110768" y="1810977"/>
            <a:chExt cx="2547025" cy="1588761"/>
          </a:xfrm>
        </p:grpSpPr>
        <p:sp>
          <p:nvSpPr>
            <p:cNvPr id="14" name="TextBox 7"/>
            <p:cNvSpPr txBox="1"/>
            <p:nvPr/>
          </p:nvSpPr>
          <p:spPr>
            <a:xfrm>
              <a:off x="1564557" y="2434874"/>
              <a:ext cx="1598515" cy="25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什么是相机标定？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10768" y="1810977"/>
              <a:ext cx="2547025" cy="1588761"/>
            </a:xfrm>
            <a:prstGeom prst="rect">
              <a:avLst/>
            </a:prstGeom>
            <a:noFill/>
            <a:ln w="254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702435" y="2081530"/>
            <a:ext cx="9796145" cy="41541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相机内参：</a:t>
            </a:r>
            <a:r>
              <a:rPr lang="zh-CN" altLang="en-US" sz="2400">
                <a:sym typeface="+mn-ea"/>
              </a:rPr>
              <a:t>与相机自身成像特性相关的参数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kumimoji="1" lang="zh-CN" altLang="en-US" sz="24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相机外参：</a:t>
            </a:r>
            <a:r>
              <a:rPr lang="zh-CN" altLang="en-US" sz="2400">
                <a:sym typeface="+mn-ea"/>
              </a:rPr>
              <a:t>相机在世界坐标系中的参数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kumimoji="1" lang="zh-CN" altLang="en-US" sz="24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相机标定：</a:t>
            </a:r>
            <a:r>
              <a:rPr lang="zh-CN" altLang="en-US" sz="2400">
                <a:sym typeface="+mn-ea"/>
              </a:rPr>
              <a:t>求解相机内参和外参的过程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kumimoji="1" lang="zh-CN" altLang="en-US" sz="24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相机标定的目的：</a:t>
            </a:r>
            <a:r>
              <a:rPr lang="zh-CN" altLang="en-US" sz="2400">
                <a:sym typeface="+mn-ea"/>
              </a:rPr>
              <a:t>用图片反推三维坐标，做空间定位以及三维场景重建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kumimoji="1" lang="zh-CN" altLang="en-US" sz="24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最后：</a:t>
            </a:r>
            <a:r>
              <a:rPr lang="zh-CN" altLang="en-US" sz="2400">
                <a:sym typeface="+mn-ea"/>
              </a:rPr>
              <a:t>相机标定告一段落，但是由于orb_slam还需要用到imu，所以我们还得对imu进行标定，以及imu+camera的联合标定</a:t>
            </a:r>
            <a:endParaRPr kumimoji="1" lang="zh-CN" altLang="en-US" sz="2400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/>
            <a:endParaRPr kumimoji="1" lang="zh-CN" altLang="en-US" sz="2400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869799" y="4125270"/>
            <a:ext cx="0" cy="169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053141" y="3887510"/>
            <a:ext cx="198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0271C2"/>
                </a:solidFill>
              </a:rPr>
              <a:t>Thanks</a:t>
            </a:r>
            <a:endParaRPr lang="zh-CN" altLang="en-US" sz="4800" b="1" dirty="0">
              <a:solidFill>
                <a:srgbClr val="0271C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3141" y="4944674"/>
            <a:ext cx="4390946" cy="775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广西产研院人工智能与大数据应用研究所有限公司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广西南宁市良庆区五象总部基地宋厢路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号太平金融大厦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C:/Users/Administrator/AppData/Local/Temp/picturecompress_20211229154631/output_1.pngoutput_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221296" y="4257675"/>
            <a:ext cx="1342974" cy="1373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1355" y="2171700"/>
            <a:ext cx="622300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科技创新，赋能元宇宙！</a:t>
            </a:r>
            <a:endParaRPr lang="en-US" altLang="zh-CN" sz="4000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2925445" cy="521970"/>
            <a:chOff x="669" y="510"/>
            <a:chExt cx="460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364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相机成像原理</a:t>
              </a:r>
              <a:endParaRPr kumimoji="1"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745230" y="821690"/>
            <a:ext cx="604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从我们人类眼睛认知的三维坐标映射到图像的二维坐标上</a:t>
            </a:r>
            <a:endParaRPr kumimoji="1" lang="zh-CN" b="1" dirty="0">
              <a:solidFill>
                <a:srgbClr val="0271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 descr="坐标系关系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715" y="1189990"/>
            <a:ext cx="7915275" cy="5600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 descr="相机右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70" y="3333115"/>
            <a:ext cx="532130" cy="5321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64860" y="3926840"/>
            <a:ext cx="4323080" cy="286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37580" y="3993515"/>
            <a:ext cx="41598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Ow:</a:t>
            </a:r>
            <a:r>
              <a:rPr lang="zh-CN" altLang="en-US" sz="1400"/>
              <a:t>人类感知的三维世界坐标系，自定义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Oc:</a:t>
            </a:r>
            <a:r>
              <a:rPr lang="zh-CN" altLang="en-US" sz="1400"/>
              <a:t>三维相机坐标系，原点位于透镜中心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O  :</a:t>
            </a:r>
            <a:r>
              <a:rPr lang="zh-CN" altLang="en-US" sz="1400"/>
              <a:t>二维图像坐标系，原点位于成像平面中心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O’ :</a:t>
            </a:r>
            <a:r>
              <a:rPr lang="zh-CN" altLang="en-US" sz="1400"/>
              <a:t>二维像素坐标系，原点位于图像的左上角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3324860" y="2115185"/>
            <a:ext cx="536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</a:t>
            </a:r>
            <a:r>
              <a:rPr lang="en-US" altLang="zh-CN"/>
              <a:t>’</a:t>
            </a:r>
            <a:endParaRPr lang="en-US" altLang="zh-CN"/>
          </a:p>
        </p:txBody>
      </p:sp>
      <p:sp>
        <p:nvSpPr>
          <p:cNvPr id="11" name="下箭头 10"/>
          <p:cNvSpPr/>
          <p:nvPr/>
        </p:nvSpPr>
        <p:spPr>
          <a:xfrm>
            <a:off x="7746365" y="4309110"/>
            <a:ext cx="151130" cy="3365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>
            <a:off x="7749540" y="4921885"/>
            <a:ext cx="151130" cy="3365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>
            <a:off x="7752715" y="5572760"/>
            <a:ext cx="151130" cy="3365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4347845" cy="521970"/>
            <a:chOff x="669" y="510"/>
            <a:chExt cx="684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588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坐标系之间的相互转化</a:t>
              </a:r>
              <a:endParaRPr kumimoji="1" 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pic>
        <p:nvPicPr>
          <p:cNvPr id="2" name="图片 1" descr="四个坐标系转化原理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345" y="1420495"/>
            <a:ext cx="11751310" cy="4867275"/>
          </a:xfrm>
          <a:prstGeom prst="rect">
            <a:avLst/>
          </a:prstGeom>
        </p:spPr>
      </p:pic>
      <p:pic>
        <p:nvPicPr>
          <p:cNvPr id="4" name="图片 3" descr="刚体变换矩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4761230"/>
            <a:ext cx="514350" cy="381000"/>
          </a:xfrm>
          <a:prstGeom prst="rect">
            <a:avLst/>
          </a:prstGeom>
        </p:spPr>
      </p:pic>
      <p:pic>
        <p:nvPicPr>
          <p:cNvPr id="5" name="图片 4" descr="透视投影矩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0" y="5151755"/>
            <a:ext cx="933450" cy="581025"/>
          </a:xfrm>
          <a:prstGeom prst="rect">
            <a:avLst/>
          </a:prstGeom>
        </p:spPr>
      </p:pic>
      <p:pic>
        <p:nvPicPr>
          <p:cNvPr id="7" name="图片 6" descr="仿射变换矩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5005070"/>
            <a:ext cx="121031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5414645" cy="521970"/>
            <a:chOff x="669" y="510"/>
            <a:chExt cx="852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756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世界坐标到像素坐标的关系式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81071" y="194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7" name="图片 6" descr="世界坐标到像素坐标的变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91105"/>
            <a:ext cx="11871960" cy="2512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975" y="3955415"/>
            <a:ext cx="10323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3992245" cy="521970"/>
            <a:chOff x="669" y="510"/>
            <a:chExt cx="628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532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内外参的进一步解释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81071" y="194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8035" y="1471295"/>
            <a:ext cx="103231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1、相机内参数是与相机自身成像特性相关的参数，比如相机的焦距、镜头的畸变等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2、相机外参数是在世界坐标系中的参数，比如相机的位置、旋转方向等，它可以实现不同传感器之间的坐标系变换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注意：单个传感器是不需要相机外参的，因为它没有多个传感器坐标系之间的转化，世界坐标就可以直接自定义为相机坐标。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3281045" cy="521970"/>
            <a:chOff x="669" y="510"/>
            <a:chExt cx="516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420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相机标定的定义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81071" y="194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8035" y="2109470"/>
            <a:ext cx="103231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已知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自定义的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世界坐标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X、Y、Z，和照片中的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像素坐标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求解相机内参和相机外参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的这么一个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过程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就叫做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相机标定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，但这只是在理想主义情况下的定义，在实际应用中我们往往还要再求一个参数——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畸变参数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（属于内参）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875" y="-67945"/>
            <a:ext cx="12175490" cy="6954520"/>
          </a:xfrm>
          <a:prstGeom prst="rect">
            <a:avLst/>
          </a:prstGeom>
          <a:solidFill>
            <a:srgbClr val="0271C2"/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9765" y="738505"/>
            <a:ext cx="8413750" cy="5248275"/>
            <a:chOff x="1110768" y="1810977"/>
            <a:chExt cx="2547025" cy="1588761"/>
          </a:xfrm>
        </p:grpSpPr>
        <p:sp>
          <p:nvSpPr>
            <p:cNvPr id="14" name="TextBox 7"/>
            <p:cNvSpPr txBox="1"/>
            <p:nvPr/>
          </p:nvSpPr>
          <p:spPr>
            <a:xfrm>
              <a:off x="1564557" y="2434874"/>
              <a:ext cx="1598515" cy="25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畸变从何而来？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10768" y="1810977"/>
              <a:ext cx="2547025" cy="1588761"/>
            </a:xfrm>
            <a:prstGeom prst="rect">
              <a:avLst/>
            </a:prstGeom>
            <a:noFill/>
            <a:ln w="254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3725" y="208280"/>
            <a:ext cx="6481445" cy="521970"/>
            <a:chOff x="669" y="510"/>
            <a:chExt cx="10207" cy="822"/>
          </a:xfrm>
        </p:grpSpPr>
        <p:grpSp>
          <p:nvGrpSpPr>
            <p:cNvPr id="27" name="组合 26"/>
            <p:cNvGrpSpPr/>
            <p:nvPr/>
          </p:nvGrpSpPr>
          <p:grpSpPr>
            <a:xfrm>
              <a:off x="669" y="672"/>
              <a:ext cx="881" cy="605"/>
              <a:chOff x="3254342" y="720019"/>
              <a:chExt cx="1155265" cy="793407"/>
            </a:xfrm>
          </p:grpSpPr>
          <p:sp>
            <p:nvSpPr>
              <p:cNvPr id="28" name="Rectangle: Rounded Corners 14"/>
              <p:cNvSpPr/>
              <p:nvPr/>
            </p:nvSpPr>
            <p:spPr>
              <a:xfrm rot="18900000" flipH="1">
                <a:off x="3254342" y="720019"/>
                <a:ext cx="775976" cy="775976"/>
              </a:xfrm>
              <a:prstGeom prst="roundRect">
                <a:avLst/>
              </a:prstGeom>
              <a:solidFill>
                <a:srgbClr val="1D5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14"/>
              <p:cNvSpPr/>
              <p:nvPr/>
            </p:nvSpPr>
            <p:spPr>
              <a:xfrm rot="18900000" flipH="1">
                <a:off x="3633631" y="737449"/>
                <a:ext cx="775976" cy="775977"/>
              </a:xfrm>
              <a:prstGeom prst="roundRect">
                <a:avLst/>
              </a:prstGeom>
              <a:solidFill>
                <a:srgbClr val="D2D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628" y="510"/>
              <a:ext cx="9248" cy="8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sz="2800" b="1" dirty="0">
                  <a:solidFill>
                    <a:srgbClr val="0271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来自于透镜本身形状产生的径向畸变</a:t>
              </a:r>
              <a:endParaRPr kumimoji="1" lang="zh-CN" sz="2800" b="1" dirty="0">
                <a:solidFill>
                  <a:srgbClr val="0271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</p:grpSp>
      <p:pic>
        <p:nvPicPr>
          <p:cNvPr id="2" name="图片 1" descr="镜头畸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" y="2047875"/>
            <a:ext cx="7051675" cy="2886710"/>
          </a:xfrm>
          <a:prstGeom prst="rect">
            <a:avLst/>
          </a:prstGeom>
        </p:spPr>
      </p:pic>
      <p:pic>
        <p:nvPicPr>
          <p:cNvPr id="3" name="图片 2" descr="桶型畸变与枕型畸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65" y="1595120"/>
            <a:ext cx="4307205" cy="3729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56830" y="5393055"/>
            <a:ext cx="1859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桶型畸变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12680" y="5396230"/>
            <a:ext cx="1859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枕型畸变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9105" y="5422265"/>
            <a:ext cx="645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摄像机镜头都是由透镜组成，透镜成像，使得直线变成了曲线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953,&quot;width&quot;:19200}"/>
</p:tagLst>
</file>

<file path=ppt/tags/tag2.xml><?xml version="1.0" encoding="utf-8"?>
<p:tagLst xmlns:p="http://schemas.openxmlformats.org/presentationml/2006/main">
  <p:tag name="COMMONDATA" val="eyJoZGlkIjoiYzMzNjAyOGNkNmZiNDM1M2U3MDM3NDYzMTZjNjY3MDQifQ=="/>
  <p:tag name="KSO_WPP_MARK_KEY" val="5197a89d-7390-4611-9964-febaf3f6c1f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1097</Words>
  <Application>WPS 演示</Application>
  <PresentationFormat>宽屏</PresentationFormat>
  <Paragraphs>113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方正粗黑宋简体</vt:lpstr>
      <vt:lpstr>等线</vt:lpstr>
      <vt:lpstr>字魂59号-创粗黑</vt:lpstr>
      <vt:lpstr>微软雅黑</vt:lpstr>
      <vt:lpstr>Arial Unicode MS</vt:lpstr>
      <vt:lpstr>Calibri Light</vt:lpstr>
      <vt:lpstr>Calibri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zss_ui</dc:creator>
  <cp:lastModifiedBy>15419</cp:lastModifiedBy>
  <cp:revision>702</cp:revision>
  <cp:lastPrinted>2022-04-25T11:17:00Z</cp:lastPrinted>
  <dcterms:created xsi:type="dcterms:W3CDTF">2021-08-16T09:37:00Z</dcterms:created>
  <dcterms:modified xsi:type="dcterms:W3CDTF">2022-12-10T18:09:56Z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9C77D05C535543E8BF97C24B9EA83587</vt:lpwstr>
  </property>
</Properties>
</file>